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38" autoAdjust="0"/>
  </p:normalViewPr>
  <p:slideViewPr>
    <p:cSldViewPr>
      <p:cViewPr varScale="1">
        <p:scale>
          <a:sx n="86" d="100"/>
          <a:sy n="86" d="100"/>
        </p:scale>
        <p:origin x="-582" y="-90"/>
      </p:cViewPr>
      <p:guideLst>
        <p:guide orient="horz" pos="2160"/>
        <p:guide pos="2880"/>
      </p:guideLst>
    </p:cSldViewPr>
  </p:slideViewPr>
  <p:outlineViewPr>
    <p:cViewPr>
      <p:scale>
        <a:sx n="33" d="100"/>
        <a:sy n="33" d="100"/>
      </p:scale>
      <p:origin x="24" y="976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9BB53-6EEF-48C8-9AD3-C6B2D446B43A}" type="datetimeFigureOut">
              <a:rPr lang="en-US" smtClean="0"/>
              <a:t>12/23/2012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082183-6E60-452F-9BAE-147D333803F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7277A8D-4774-4153-8AA6-5B032E4C0C55}" type="datetime1">
              <a:rPr lang="en-US" smtClean="0"/>
              <a:t>12/23/2012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60B1A6A-2EAB-42FC-80D9-9F1352A6731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7A53E6-C8D2-43AE-BEA7-478559703FE5}" type="datetime1">
              <a:rPr lang="en-US" smtClean="0"/>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B1A6A-2EAB-42FC-80D9-9F1352A6731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78A91-C684-41A4-A7CA-2485371BC644}" type="datetime1">
              <a:rPr lang="en-US" smtClean="0"/>
              <a:t>12/23/2012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B1A6A-2EAB-42FC-80D9-9F1352A6731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5BFBDC6-4C11-4025-A3F1-EA7A73E6891C}" type="datetime1">
              <a:rPr lang="en-US" smtClean="0"/>
              <a:t>12/23/2012</a:t>
            </a:fld>
            <a:endParaRPr lang="en-US"/>
          </a:p>
        </p:txBody>
      </p:sp>
      <p:sp>
        <p:nvSpPr>
          <p:cNvPr id="9" name="Slide Number Placeholder 8"/>
          <p:cNvSpPr>
            <a:spLocks noGrp="1"/>
          </p:cNvSpPr>
          <p:nvPr>
            <p:ph type="sldNum" sz="quarter" idx="15"/>
          </p:nvPr>
        </p:nvSpPr>
        <p:spPr/>
        <p:txBody>
          <a:bodyPr rtlCol="0"/>
          <a:lstStyle/>
          <a:p>
            <a:fld id="{460B1A6A-2EAB-42FC-80D9-9F1352A67310}"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3270739-E5B8-415B-9453-CEBCDB35D490}" type="datetime1">
              <a:rPr lang="en-US" smtClean="0"/>
              <a:t>12/23/2012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60B1A6A-2EAB-42FC-80D9-9F1352A6731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C63C06-5F7B-4265-9D8B-7FBABD7A5900}" type="datetime1">
              <a:rPr lang="en-US" smtClean="0"/>
              <a:t>12/23/2012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B1A6A-2EAB-42FC-80D9-9F1352A67310}"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7F9BE71-E0CE-4A0B-A16C-A6D276099563}" type="datetime1">
              <a:rPr lang="en-US" smtClean="0"/>
              <a:t>12/23/2012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B1A6A-2EAB-42FC-80D9-9F1352A67310}"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DEF9DC5-E7C4-4DF2-A2DE-5C199721F375}" type="datetime1">
              <a:rPr lang="en-US" smtClean="0"/>
              <a:t>12/23/2012</a:t>
            </a:fld>
            <a:endParaRPr lang="en-US"/>
          </a:p>
        </p:txBody>
      </p:sp>
      <p:sp>
        <p:nvSpPr>
          <p:cNvPr id="7" name="Slide Number Placeholder 6"/>
          <p:cNvSpPr>
            <a:spLocks noGrp="1"/>
          </p:cNvSpPr>
          <p:nvPr>
            <p:ph type="sldNum" sz="quarter" idx="11"/>
          </p:nvPr>
        </p:nvSpPr>
        <p:spPr/>
        <p:txBody>
          <a:bodyPr rtlCol="0"/>
          <a:lstStyle/>
          <a:p>
            <a:fld id="{460B1A6A-2EAB-42FC-80D9-9F1352A67310}"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A20A9-C023-4184-BC96-E4A14162CCC2}" type="datetime1">
              <a:rPr lang="en-US" smtClean="0"/>
              <a:t>12/23/2012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B1A6A-2EAB-42FC-80D9-9F1352A6731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E8EAF88-8F5F-4380-983E-6CDA6CD5446B}" type="datetime1">
              <a:rPr lang="en-US" smtClean="0"/>
              <a:t>12/23/2012</a:t>
            </a:fld>
            <a:endParaRPr lang="en-US"/>
          </a:p>
        </p:txBody>
      </p:sp>
      <p:sp>
        <p:nvSpPr>
          <p:cNvPr id="22" name="Slide Number Placeholder 21"/>
          <p:cNvSpPr>
            <a:spLocks noGrp="1"/>
          </p:cNvSpPr>
          <p:nvPr>
            <p:ph type="sldNum" sz="quarter" idx="15"/>
          </p:nvPr>
        </p:nvSpPr>
        <p:spPr/>
        <p:txBody>
          <a:bodyPr rtlCol="0"/>
          <a:lstStyle/>
          <a:p>
            <a:fld id="{460B1A6A-2EAB-42FC-80D9-9F1352A67310}"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0FA1C04-82F2-44A6-9744-9EBB04162ECB}" type="datetime1">
              <a:rPr lang="en-US" smtClean="0"/>
              <a:t>12/23/2012</a:t>
            </a:fld>
            <a:endParaRPr lang="en-US"/>
          </a:p>
        </p:txBody>
      </p:sp>
      <p:sp>
        <p:nvSpPr>
          <p:cNvPr id="18" name="Slide Number Placeholder 17"/>
          <p:cNvSpPr>
            <a:spLocks noGrp="1"/>
          </p:cNvSpPr>
          <p:nvPr>
            <p:ph type="sldNum" sz="quarter" idx="11"/>
          </p:nvPr>
        </p:nvSpPr>
        <p:spPr/>
        <p:txBody>
          <a:bodyPr rtlCol="0"/>
          <a:lstStyle/>
          <a:p>
            <a:fld id="{460B1A6A-2EAB-42FC-80D9-9F1352A67310}"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EED32-57DC-494C-8A41-BA3C9F0D8565}" type="datetime1">
              <a:rPr lang="en-US" smtClean="0"/>
              <a:t>12/23/2012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60B1A6A-2EAB-42FC-80D9-9F1352A6731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fa.wikipedia.org/w/index.php?title=%D8%BA%D9%85%DA%AF%DB%8C%D9%86%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fa.wikipedia.org/w/index.php?title=%D9%82%D8%B1%D8%B5%D9%87%D8%A7%DB%8C_%D8%AE%D9%88%D8%A7%D8%A8&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3" Type="http://schemas.openxmlformats.org/officeDocument/2006/relationships/hyperlink" Target="http://fa.wikipedia.org/wiki/%DA%98%D9%86" TargetMode="External"/><Relationship Id="rId7" Type="http://schemas.openxmlformats.org/officeDocument/2006/relationships/hyperlink" Target="http://fa.wikipedia.org/wiki/%D9%81%D8%B4%D8%A7%D8%B1_%D8%AE%D9%88%D9%86" TargetMode="External"/><Relationship Id="rId2" Type="http://schemas.openxmlformats.org/officeDocument/2006/relationships/hyperlink" Target="http://fa.wikipedia.org/wiki/%DA%98%D9%86%D8%AA%DB%8C%DA%A9" TargetMode="External"/><Relationship Id="rId1" Type="http://schemas.openxmlformats.org/officeDocument/2006/relationships/slideLayout" Target="../slideLayouts/slideLayout2.xml"/><Relationship Id="rId6" Type="http://schemas.openxmlformats.org/officeDocument/2006/relationships/hyperlink" Target="http://fa.wikipedia.org/wiki/%D8%AF%D8%A7%D8%B1%D9%88" TargetMode="External"/><Relationship Id="rId5" Type="http://schemas.openxmlformats.org/officeDocument/2006/relationships/hyperlink" Target="http://fa.wikipedia.org/wiki/%D8%B3%D8%B1%D9%88%D8%AA%D9%88%D9%86%DB%8C%D9%86" TargetMode="External"/><Relationship Id="rId10" Type="http://schemas.openxmlformats.org/officeDocument/2006/relationships/hyperlink" Target="http://fa.wikipedia.org/wiki/%D9%82%D8%B1%D8%B5%E2%80%8C%D9%87%D8%A7%DB%8C_%D8%B6%D8%AF_%D8%A8%D8%A7%D8%B1%D8%AF%D8%A7%D8%B1%DB%8C" TargetMode="External"/><Relationship Id="rId4" Type="http://schemas.openxmlformats.org/officeDocument/2006/relationships/hyperlink" Target="http://fa.wikipedia.org/wiki/%D8%A7%D8%AE%D8%AA%D9%84%D8%A7%D9%84%D8%A7%D8%AA_%D8%AF%D9%88_%D9%82%D8%B7%D8%A8%DB%8C" TargetMode="External"/><Relationship Id="rId9" Type="http://schemas.openxmlformats.org/officeDocument/2006/relationships/hyperlink" Target="http://fa.wikipedia.org/w/index.php?title=%D9%82%D8%B1%D8%B5%D9%87%D8%A7%DB%8C_%D9%BE%DB%8C%D8%B4%DA%AF%DB%8C%D8%B1%DB%8C_%D8%A7%D8%B2_%D8%A8%D8%A7%D8%B1%D8%AF%D8%A7%D8%B1%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fa.wikipedia.org/wiki/%D8%A2%D9%84%D8%B2%D8%A7%DB%8C%D9%85%D8%B1" TargetMode="External"/><Relationship Id="rId13" Type="http://schemas.openxmlformats.org/officeDocument/2006/relationships/hyperlink" Target="http://fa.wikipedia.org/wiki/%D8%A7%D8%B3%D8%AA%D8%B1%D8%B3" TargetMode="External"/><Relationship Id="rId3" Type="http://schemas.openxmlformats.org/officeDocument/2006/relationships/hyperlink" Target="http://fa.wikipedia.org/w/index.php?title=%D8%A8%DB%8C%D9%85%D8%A7%D8%B1%DB%8C_%D9%85%D8%B2%D9%85%D9%86&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7" Type="http://schemas.openxmlformats.org/officeDocument/2006/relationships/hyperlink" Target="http://fa.wikipedia.org/wiki/%D8%B3%D8%B1%D8%B7%D8%A7%D9%86" TargetMode="External"/><Relationship Id="rId12" Type="http://schemas.openxmlformats.org/officeDocument/2006/relationships/hyperlink" Target="http://fa.wikipedia.org/wiki/%D8%AA%DB%8C%D8%B1%D9%88%D8%A6%DB%8C%D8%AF" TargetMode="External"/><Relationship Id="rId2" Type="http://schemas.openxmlformats.org/officeDocument/2006/relationships/hyperlink" Target="http://fa.wikipedia.org/wiki/%D8%A8%DB%8C%D9%85%D8%A7%D8%B1%DB%8C" TargetMode="External"/><Relationship Id="rId1" Type="http://schemas.openxmlformats.org/officeDocument/2006/relationships/slideLayout" Target="../slideLayouts/slideLayout2.xml"/><Relationship Id="rId6" Type="http://schemas.openxmlformats.org/officeDocument/2006/relationships/hyperlink" Target="http://fa.wikipedia.org/wiki/%D8%AF%DB%8C%D8%A7%D8%A8%D8%AA" TargetMode="External"/><Relationship Id="rId11" Type="http://schemas.openxmlformats.org/officeDocument/2006/relationships/hyperlink" Target="http://fa.wikipedia.org/wiki/%D8%AD%D9%85%D9%84%D9%87_%D9%82%D9%84%D8%A8%DB%8C" TargetMode="External"/><Relationship Id="rId5" Type="http://schemas.openxmlformats.org/officeDocument/2006/relationships/hyperlink" Target="http://fa.wikipedia.org/wiki/%D8%B3%DA%A9%D8%AA%D9%87_%D9%85%D8%BA%D8%B2%DB%8C" TargetMode="External"/><Relationship Id="rId10" Type="http://schemas.openxmlformats.org/officeDocument/2006/relationships/hyperlink" Target="http://fa.wikipedia.org/wiki/%D9%88%DB%8C%DA%A9%DB%8C%E2%80%8C%D9%BE%D8%AF%DB%8C%D8%A7:%D8%A7%D8%AB%D8%A8%D8%A7%D8%AA%E2%80%8C%D9%BE%D8%B0%DB%8C%D8%B1%DB%8C" TargetMode="External"/><Relationship Id="rId4" Type="http://schemas.openxmlformats.org/officeDocument/2006/relationships/hyperlink" Target="http://fa.wikipedia.org/w/index.php?title=%D8%A8%DB%8C%D9%85%D8%A7%D8%B1%DB%8C_%D9%82%D9%84%D8%A8%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9" Type="http://schemas.openxmlformats.org/officeDocument/2006/relationships/hyperlink" Target="http://fa.wikipedia.org/wiki/%D9%85%DB%8C%DA%AF%D8%B1%D9%86"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fa.wikipedia.org/w/index.php?title=%DA%A9%D9%85%D8%A7%D9%84%E2%80%8C%DA%AF%D8%B1%D8%A7%DB%8C%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3" Type="http://schemas.openxmlformats.org/officeDocument/2006/relationships/hyperlink" Target="http://fa.wikipedia.org/wiki/%D8%A8%D8%A7%D8%B2%D9%86%D8%B4%D8%B3%D8%AA%DA%AF%DB%8C" TargetMode="External"/><Relationship Id="rId3" Type="http://schemas.openxmlformats.org/officeDocument/2006/relationships/hyperlink" Target="http://fa.wikipedia.org/wiki/%D8%B5%D9%81%D8%A7%D8%AA_%D8%B4%D8%AE%D8%B5%DB%8C%D8%AA%DB%8C" TargetMode="External"/><Relationship Id="rId7" Type="http://schemas.openxmlformats.org/officeDocument/2006/relationships/hyperlink" Target="http://fa.wikipedia.org/wiki/%D9%88%D8%B3%D9%88%D8%A7%D8%B3" TargetMode="External"/><Relationship Id="rId12" Type="http://schemas.openxmlformats.org/officeDocument/2006/relationships/hyperlink" Target="http://fa.wikipedia.org/wiki/%DB%8C%D8%A7%D8%A6%D8%B3%DA%AF%DB%8C" TargetMode="External"/><Relationship Id="rId2" Type="http://schemas.openxmlformats.org/officeDocument/2006/relationships/hyperlink" Target="http://fa.wikipedia.org/wiki/%D8%AC%D8%A7%D9%85%D8%B9%D9%87" TargetMode="External"/><Relationship Id="rId1" Type="http://schemas.openxmlformats.org/officeDocument/2006/relationships/slideLayout" Target="../slideLayouts/slideLayout2.xml"/><Relationship Id="rId6" Type="http://schemas.openxmlformats.org/officeDocument/2006/relationships/hyperlink" Target="http://fa.wikipedia.org/w/index.php?title=%D8%A8%D8%AF%D8%A8%DB%8C%D9%86%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11" Type="http://schemas.openxmlformats.org/officeDocument/2006/relationships/hyperlink" Target="http://fa.wikipedia.org/wiki/%D8%B3%D8%B1%D8%B7%D8%A7%D9%86" TargetMode="External"/><Relationship Id="rId5" Type="http://schemas.openxmlformats.org/officeDocument/2006/relationships/hyperlink" Target="http://fa.wikipedia.org/wiki/%D9%88%D8%A7%D8%A8%D8%B3%D8%AA%DA%AF%DB%8C" TargetMode="External"/><Relationship Id="rId10" Type="http://schemas.openxmlformats.org/officeDocument/2006/relationships/hyperlink" Target="http://fa.wikipedia.org/wiki/%D9%85%D8%B1%DA%AF" TargetMode="External"/><Relationship Id="rId4" Type="http://schemas.openxmlformats.org/officeDocument/2006/relationships/hyperlink" Target="http://fa.wikipedia.org/wiki/%D8%A7%D8%B9%D8%AA%D9%85%D8%A7%D8%AF_%D8%A8%D9%87_%D9%86%D9%81%D8%B3" TargetMode="External"/><Relationship Id="rId9" Type="http://schemas.openxmlformats.org/officeDocument/2006/relationships/hyperlink" Target="http://fa.wikipedia.org/wiki/%D8%A7%D8%B2%D8%AF%D9%88%D8%A7%D8%AC"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fa.wikipedia.org/w/index.php?title=%D8%AA%D9%81%DA%A9%D8%B1_%D8%A7%D9%86%D8%AA%D8%B2%D8%A7%D8%B9%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 Id="rId3" Type="http://schemas.openxmlformats.org/officeDocument/2006/relationships/hyperlink" Target="http://fa.wikipedia.org/wiki/%D8%AA%D9%88%D9%87%D9%85" TargetMode="External"/><Relationship Id="rId7" Type="http://schemas.openxmlformats.org/officeDocument/2006/relationships/hyperlink" Target="http://fa.wikipedia.org/wiki/%D8%AD%D8%A7%D9%81%D8%B8%D9%87" TargetMode="External"/><Relationship Id="rId2" Type="http://schemas.openxmlformats.org/officeDocument/2006/relationships/hyperlink" Target="http://fa.wikipedia.org/wiki/%D8%AE%D9%88%D8%AF%DA%A9%D8%B4%DB%8C" TargetMode="External"/><Relationship Id="rId1" Type="http://schemas.openxmlformats.org/officeDocument/2006/relationships/slideLayout" Target="../slideLayouts/slideLayout2.xml"/><Relationship Id="rId6" Type="http://schemas.openxmlformats.org/officeDocument/2006/relationships/hyperlink" Target="http://fa.wikipedia.org/wiki/%D8%AA%D9%85%D8%B1%DA%A9%D8%B2" TargetMode="External"/><Relationship Id="rId5" Type="http://schemas.openxmlformats.org/officeDocument/2006/relationships/hyperlink" Target="http://fa.wikipedia.org/wiki/%D9%88%D8%B3%D9%88%D8%A7%D8%B3_%D9%81%DA%A9%D8%B1%DB%8C" TargetMode="External"/><Relationship Id="rId4" Type="http://schemas.openxmlformats.org/officeDocument/2006/relationships/hyperlink" Target="http://fa.wikipedia.org/wiki/%D9%87%D8%B0%DB%8C%D8%A7%D9%86"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fa.wikipedia.org/wiki/%D8%AE%D8%B3%D8%AA%DA%AF%DB%8C" TargetMode="External"/><Relationship Id="rId2" Type="http://schemas.openxmlformats.org/officeDocument/2006/relationships/hyperlink" Target="http://fa.wikipedia.org/wiki/%DA%AF%D8%B1%DB%8C%D9%87" TargetMode="External"/><Relationship Id="rId1" Type="http://schemas.openxmlformats.org/officeDocument/2006/relationships/slideLayout" Target="../slideLayouts/slideLayout2.xml"/><Relationship Id="rId5" Type="http://schemas.openxmlformats.org/officeDocument/2006/relationships/hyperlink" Target="http://fa.wikipedia.org/wiki/%D8%AE%D9%88%D8%A7%D8%A8" TargetMode="External"/><Relationship Id="rId4" Type="http://schemas.openxmlformats.org/officeDocument/2006/relationships/hyperlink" Target="http://fa.wikipedia.org/w/index.php?title=%D8%B2%D9%88%D8%AF%D8%B1%D9%86%D8%AC%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fa.wikipedia.org/wiki/%D8%A7%D8%B6%D8%B7%D8%B1%D8%A7%D8%A8" TargetMode="External"/><Relationship Id="rId7" Type="http://schemas.openxmlformats.org/officeDocument/2006/relationships/hyperlink" Target="http://fa.wikipedia.org/wiki/%DB%8C%D8%A8%D9%88%D8%B3%D8%AA" TargetMode="External"/><Relationship Id="rId2" Type="http://schemas.openxmlformats.org/officeDocument/2006/relationships/hyperlink" Target="http://fa.wikipedia.org/wiki/%D8%A8%D9%84%D9%88%D8%BA" TargetMode="External"/><Relationship Id="rId1" Type="http://schemas.openxmlformats.org/officeDocument/2006/relationships/slideLayout" Target="../slideLayouts/slideLayout2.xml"/><Relationship Id="rId6" Type="http://schemas.openxmlformats.org/officeDocument/2006/relationships/hyperlink" Target="http://fa.wikipedia.org/wiki/%D8%B3%D8%B1%D8%AF%D8%B1%D8%AF" TargetMode="External"/><Relationship Id="rId5" Type="http://schemas.openxmlformats.org/officeDocument/2006/relationships/hyperlink" Target="http://fa.wikipedia.org/wiki/%D8%A8%D9%87%D8%AF%D8%A7%D8%B4%D8%AA" TargetMode="External"/><Relationship Id="rId4" Type="http://schemas.openxmlformats.org/officeDocument/2006/relationships/hyperlink" Target="http://fa.wikipedia.org/wiki/%D9%85%D8%AF%D8%B1%D8%B3%D9%87"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fa.wikipedia.org/wiki/%D8%AF%D8%A7%D8%B1%D9%88%D9%87%D8%A7%DB%8C_%D8%B6%D8%AF_%D8%A7%D9%81%D8%B3%D8%B1%D8%AF%DA%AF%DB%8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fa.wikipedia.org/wiki/%D8%B1%DA%98%DB%8C%D9%85_%D8%BA%D8%B0%D8%A7%DB%8C%DB%8C" TargetMode="External"/><Relationship Id="rId2" Type="http://schemas.openxmlformats.org/officeDocument/2006/relationships/hyperlink" Target="http://fa.wikipedia.org/wiki/%D8%B3%DB%8C%D9%86%D9%85%D8%A7" TargetMode="External"/><Relationship Id="rId1" Type="http://schemas.openxmlformats.org/officeDocument/2006/relationships/slideLayout" Target="../slideLayouts/slideLayout2.xml"/><Relationship Id="rId5" Type="http://schemas.openxmlformats.org/officeDocument/2006/relationships/hyperlink" Target="http://fa.wikipedia.org/wiki/%D8%A7%D8%AE%D8%AA%D9%84%D8%A7%D9%84_%D8%A7%D9%81%D8%B3%D8%B1%D8%AF%DA%AF%DB%8C_%D8%A7%D8%B3%D8%A7%D8%B3%DB%8C" TargetMode="External"/><Relationship Id="rId4" Type="http://schemas.openxmlformats.org/officeDocument/2006/relationships/hyperlink" Target="http://fa.wikipedia.org/wiki/%D9%86%D9%88%D8%B1%D9%88%D9%81%DB%8C%D8%AF%D8%A8%DA%A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lstStyle/>
          <a:p>
            <a:pPr algn="r" rtl="1">
              <a:buFontTx/>
              <a:buNone/>
            </a:pPr>
            <a:r>
              <a:rPr lang="fa-IR" sz="2400" dirty="0" smtClean="0"/>
              <a:t>اختلال افسردگی اساسي</a:t>
            </a:r>
            <a:endParaRPr lang="en-US" sz="2400" dirty="0" smtClean="0"/>
          </a:p>
          <a:p>
            <a:pPr algn="r" rtl="1">
              <a:buFontTx/>
              <a:buNone/>
            </a:pPr>
            <a:r>
              <a:rPr lang="fa-IR" sz="2400" dirty="0" smtClean="0"/>
              <a:t> </a:t>
            </a:r>
            <a:endParaRPr lang="en-US" sz="2400" dirty="0" smtClean="0"/>
          </a:p>
          <a:p>
            <a:pPr algn="r" rtl="1">
              <a:buFontTx/>
              <a:buNone/>
            </a:pPr>
            <a:r>
              <a:rPr lang="fa-IR" sz="2400" dirty="0" smtClean="0"/>
              <a:t>اختلال افسردگی اساسی یکی از شایع‌ترین تشخیص‌های روانپزشکی است که مشخصه آن خلق افسرده‌ و با احساس </a:t>
            </a:r>
            <a:r>
              <a:rPr lang="fa-IR" sz="2400" u="sng" dirty="0" smtClean="0">
                <a:hlinkClick r:id="rId2" tooltip="غمگینی (صفحه وجود ندارد)"/>
              </a:rPr>
              <a:t>غمگینی</a:t>
            </a:r>
            <a:r>
              <a:rPr lang="fa-IR" sz="2400" dirty="0" smtClean="0"/>
              <a:t>، اعتماد به نفس پایین و بی‌علاقگی به هر نوع فعالیت و لذت روزمره مشخص می‌شود؛ چیزی که از آن به عنوان "سرماخوردگی روانی" یاد می‌شود. افسردگی مجموعه‌ای از حالات مختلف روحی و روانی است که از احساس خفیف ملال تا سکوت و دوری از فعالیت روزمره بروز می‌کند. افسردگی اساسی واژه‌ای است که توسط انجمن روانپزشکی آمریکا جهت مجموعه‌ای از علایم اختلال خلق برای </a:t>
            </a:r>
            <a:r>
              <a:rPr lang="en-US" sz="2400" dirty="0" smtClean="0"/>
              <a:t>DSM-III</a:t>
            </a:r>
            <a:r>
              <a:rPr lang="fa-IR" sz="2400" dirty="0" smtClean="0"/>
              <a:t> در سال ۱۹۸۰ به کار رفت و پس از آن عمومیت یافت. افسردگی اساسی منجر به از کارافتادگی قابل توجه فرد در قلمروهای زندگی فردی و اجتماعی و اشتغال می‌شود و عملکردهای روزمره فرد همچون خوردن و خوابیدن و سلامتی فرد را تحت تأثیر قرار می‌دهد.</a:t>
            </a:r>
            <a:endParaRPr lang="en-US" sz="2400" dirty="0" smtClean="0"/>
          </a:p>
          <a:p>
            <a:pPr algn="r" rtl="1">
              <a:buFontTx/>
              <a:buNone/>
            </a:pPr>
            <a:endParaRPr lang="en-US" sz="2400" dirty="0"/>
          </a:p>
        </p:txBody>
      </p:sp>
      <p:sp>
        <p:nvSpPr>
          <p:cNvPr id="5" name="Slide Number Placeholder 4"/>
          <p:cNvSpPr>
            <a:spLocks noGrp="1"/>
          </p:cNvSpPr>
          <p:nvPr>
            <p:ph type="sldNum" sz="quarter" idx="15"/>
          </p:nvPr>
        </p:nvSpPr>
        <p:spPr/>
        <p:txBody>
          <a:bodyPr/>
          <a:lstStyle/>
          <a:p>
            <a:fld id="{460B1A6A-2EAB-42FC-80D9-9F1352A67310}" type="slidenum">
              <a:rPr lang="en-US" smtClean="0"/>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a:bodyPr>
          <a:lstStyle/>
          <a:p>
            <a:pPr algn="r" rtl="1">
              <a:buFontTx/>
              <a:buNone/>
            </a:pPr>
            <a:r>
              <a:rPr lang="fa-IR" sz="2400" dirty="0" smtClean="0"/>
              <a:t>علل بروز</a:t>
            </a:r>
            <a:endParaRPr lang="en-US" sz="2400" dirty="0" smtClean="0"/>
          </a:p>
          <a:p>
            <a:pPr algn="r" rtl="1">
              <a:buFontTx/>
              <a:buNone/>
            </a:pPr>
            <a:r>
              <a:rPr lang="fa-IR" sz="2400" dirty="0" smtClean="0"/>
              <a:t>علل زیست شناختی</a:t>
            </a:r>
            <a:endParaRPr lang="en-US" sz="2400" dirty="0" smtClean="0"/>
          </a:p>
          <a:p>
            <a:pPr algn="r" rtl="1">
              <a:buFontTx/>
              <a:buNone/>
            </a:pPr>
            <a:r>
              <a:rPr lang="fa-IR" sz="2400" u="sng" dirty="0" smtClean="0">
                <a:hlinkClick r:id="rId2" tooltip="ژنتیک"/>
              </a:rPr>
              <a:t>ژنتیک</a:t>
            </a:r>
            <a:r>
              <a:rPr lang="fa-IR" sz="2400" dirty="0" smtClean="0"/>
              <a:t>: شیوع افسردگی در دوقلوهای تک‌تخمکی ۶۵ درصد و در سایر دوقلوها ۱۴-۱۹ درصد است که نقش عامل‌های ژنتیک را مشخص می‌کند. محققین چند </a:t>
            </a:r>
            <a:r>
              <a:rPr lang="fa-IR" sz="2400" u="sng" dirty="0" smtClean="0">
                <a:hlinkClick r:id="rId3" tooltip="ژن"/>
              </a:rPr>
              <a:t>ژن</a:t>
            </a:r>
            <a:r>
              <a:rPr lang="fa-IR" sz="2400" dirty="0" smtClean="0"/>
              <a:t> را که ممکن است با </a:t>
            </a:r>
            <a:r>
              <a:rPr lang="fa-IR" sz="2400" u="sng" dirty="0" smtClean="0">
                <a:hlinkClick r:id="rId4" tooltip="اختلالات دو قطبی"/>
              </a:rPr>
              <a:t>اختلالات دو قطبی</a:t>
            </a:r>
            <a:r>
              <a:rPr lang="fa-IR" sz="2400" dirty="0" smtClean="0"/>
              <a:t> مربوط باشند را مشخص کرده‌اند، آنان به دنبال ژن‌هایی می‌گردند که با سایر اشکال افسردگی مرتبط باشند. اما همه افرادی که سابقه فامیلی افسردگی را دارند به این اختلال دچار نمی‌شوند.(۲)</a:t>
            </a:r>
            <a:endParaRPr lang="en-US" sz="2400" dirty="0" smtClean="0"/>
          </a:p>
          <a:p>
            <a:pPr algn="r" rtl="1">
              <a:buFontTx/>
              <a:buNone/>
            </a:pPr>
            <a:r>
              <a:rPr lang="fa-IR" sz="2400" u="sng" dirty="0" smtClean="0">
                <a:hlinkClick r:id="rId5" tooltip="سروتونین"/>
              </a:rPr>
              <a:t>سروتونین</a:t>
            </a:r>
            <a:r>
              <a:rPr lang="fa-IR" sz="2400" dirty="0" smtClean="0"/>
              <a:t> و سایر نوروترانسمیترها: وجود اختلال نوروترانسمیتری در سطح سیناپس‌ها را در بیماران افسرده مشاهده کرده‌اند. علاوه بر سروتونین، نوراپی نفرین و دوپامین در بیماران افسرده اختلال دارند.</a:t>
            </a:r>
            <a:endParaRPr lang="en-US" sz="2400" dirty="0" smtClean="0"/>
          </a:p>
          <a:p>
            <a:pPr algn="r" rtl="1">
              <a:buFontTx/>
              <a:buNone/>
            </a:pPr>
            <a:r>
              <a:rPr lang="fa-IR" sz="2400" u="sng" dirty="0" smtClean="0">
                <a:hlinkClick r:id="rId6" tooltip="دارو"/>
              </a:rPr>
              <a:t>داروها</a:t>
            </a:r>
            <a:r>
              <a:rPr lang="fa-IR" sz="2400" dirty="0" smtClean="0"/>
              <a:t>: استفاده طولانی مدت از برخی داروها مانند داروهایی که جهت کنترل </a:t>
            </a:r>
            <a:r>
              <a:rPr lang="fa-IR" sz="2400" u="sng" dirty="0" smtClean="0">
                <a:hlinkClick r:id="rId7" tooltip="فشار خون"/>
              </a:rPr>
              <a:t>فشار خون</a:t>
            </a:r>
            <a:r>
              <a:rPr lang="fa-IR" sz="2400" dirty="0" smtClean="0"/>
              <a:t> استفاده می‌شوند، </a:t>
            </a:r>
            <a:r>
              <a:rPr lang="fa-IR" sz="2400" u="sng" dirty="0" smtClean="0">
                <a:hlinkClick r:id="rId8" tooltip="قرصهای خواب (صفحه وجود ندارد)"/>
              </a:rPr>
              <a:t>قرصهای خواب</a:t>
            </a:r>
            <a:r>
              <a:rPr lang="fa-IR" sz="2400" dirty="0" smtClean="0"/>
              <a:t> یا </a:t>
            </a:r>
            <a:r>
              <a:rPr lang="fa-IR" sz="2400" u="sng" dirty="0" smtClean="0">
                <a:hlinkClick r:id="rId9" tooltip="قرصهای پیشگیری از بارداری (صفحه وجود ندارد)"/>
              </a:rPr>
              <a:t>قرصهای پیشگیری از بارداری</a:t>
            </a:r>
            <a:r>
              <a:rPr lang="fa-IR" sz="2400" dirty="0" smtClean="0"/>
              <a:t> می‌توانند علائم افسردگی را در بعضی افراد ایجاد کنند. مصرف </a:t>
            </a:r>
            <a:r>
              <a:rPr lang="fa-IR" sz="2400" u="sng" dirty="0" smtClean="0">
                <a:hlinkClick r:id="rId10" tooltip="قرص‌های ضد بارداری"/>
              </a:rPr>
              <a:t>قرص‌های ضد بارداری</a:t>
            </a:r>
            <a:r>
              <a:rPr lang="fa-IR" sz="2400" dirty="0" smtClean="0"/>
              <a:t> تأثیر مستقیم در افسردگی زنان دارد</a:t>
            </a:r>
            <a:endParaRPr lang="en-US" sz="2400" dirty="0" smtClean="0"/>
          </a:p>
          <a:p>
            <a:pPr algn="r" rtl="1">
              <a:buFontTx/>
              <a:buNone/>
            </a:pP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a:bodyPr>
          <a:lstStyle/>
          <a:p>
            <a:pPr algn="r" rtl="1">
              <a:buFontTx/>
              <a:buNone/>
            </a:pPr>
            <a:r>
              <a:rPr lang="fa-IR" sz="2400" u="sng" dirty="0" smtClean="0">
                <a:hlinkClick r:id="rId2" tooltip="بیماری"/>
              </a:rPr>
              <a:t>بیماریها</a:t>
            </a:r>
            <a:r>
              <a:rPr lang="fa-IR" sz="2400" dirty="0" smtClean="0"/>
              <a:t>: ابتلا به یک </a:t>
            </a:r>
            <a:r>
              <a:rPr lang="fa-IR" sz="2400" u="sng" dirty="0" smtClean="0">
                <a:hlinkClick r:id="rId3" tooltip="بیماری مزمن (صفحه وجود ندارد)"/>
              </a:rPr>
              <a:t>بیماری مزمن</a:t>
            </a:r>
            <a:r>
              <a:rPr lang="fa-IR" sz="2400" dirty="0" smtClean="0"/>
              <a:t>، مثل </a:t>
            </a:r>
            <a:r>
              <a:rPr lang="fa-IR" sz="2400" u="sng" dirty="0" smtClean="0">
                <a:hlinkClick r:id="rId4" tooltip="بیماری قلبی (صفحه وجود ندارد)"/>
              </a:rPr>
              <a:t>بیماری قلبی</a:t>
            </a:r>
            <a:r>
              <a:rPr lang="fa-IR" sz="2400" dirty="0" smtClean="0"/>
              <a:t>، </a:t>
            </a:r>
            <a:r>
              <a:rPr lang="fa-IR" sz="2400" u="sng" dirty="0" smtClean="0">
                <a:hlinkClick r:id="rId5" tooltip="سکته مغزی"/>
              </a:rPr>
              <a:t>سکته مغزی</a:t>
            </a:r>
            <a:r>
              <a:rPr lang="fa-IR" sz="2400" dirty="0" smtClean="0"/>
              <a:t>، </a:t>
            </a:r>
            <a:r>
              <a:rPr lang="fa-IR" sz="2400" u="sng" dirty="0" smtClean="0">
                <a:hlinkClick r:id="rId6" tooltip="دیابت"/>
              </a:rPr>
              <a:t>دیابت</a:t>
            </a:r>
            <a:r>
              <a:rPr lang="fa-IR" sz="2400" dirty="0" smtClean="0"/>
              <a:t>، </a:t>
            </a:r>
            <a:r>
              <a:rPr lang="fa-IR" sz="2400" u="sng" dirty="0" smtClean="0">
                <a:hlinkClick r:id="rId7" tooltip="سرطان"/>
              </a:rPr>
              <a:t>سرطان</a:t>
            </a:r>
            <a:r>
              <a:rPr lang="fa-IR" sz="2400" dirty="0" smtClean="0"/>
              <a:t> و </a:t>
            </a:r>
            <a:r>
              <a:rPr lang="fa-IR" sz="2400" u="sng" dirty="0" smtClean="0">
                <a:hlinkClick r:id="rId8" tooltip="آلزایمر"/>
              </a:rPr>
              <a:t>آلزایمر</a:t>
            </a:r>
            <a:r>
              <a:rPr lang="fa-IR" sz="2400" dirty="0" smtClean="0"/>
              <a:t> یا </a:t>
            </a:r>
            <a:r>
              <a:rPr lang="fa-IR" sz="2400" u="sng" dirty="0" smtClean="0">
                <a:hlinkClick r:id="rId9" tooltip="میگرن"/>
              </a:rPr>
              <a:t>میگرن</a:t>
            </a:r>
            <a:r>
              <a:rPr lang="fa-IR" sz="2400" dirty="0" smtClean="0"/>
              <a:t> باعث می‌شود که فرد در خطر بیشتری برای افسردگی قرار بگیرد. مطالعات، یک ارتباط ثابت نشده بین افسردگی و بیماری قلبی را نشان می‌دهند[</a:t>
            </a:r>
            <a:r>
              <a:rPr lang="fa-IR" sz="2400" u="sng" dirty="0" smtClean="0">
                <a:hlinkClick r:id="rId10" tooltip="ویکی‌پدیا:اثبات‌پذیری"/>
              </a:rPr>
              <a:t>نیازمند منبع</a:t>
            </a:r>
            <a:r>
              <a:rPr lang="fa-IR" sz="2400" dirty="0" smtClean="0"/>
              <a:t>]. افسردگی در بسیاری افرادی که </a:t>
            </a:r>
            <a:r>
              <a:rPr lang="fa-IR" sz="2400" u="sng" dirty="0" smtClean="0">
                <a:hlinkClick r:id="rId11" tooltip="حمله قلبی"/>
              </a:rPr>
              <a:t>حمله قلبی</a:t>
            </a:r>
            <a:r>
              <a:rPr lang="fa-IR" sz="2400" dirty="0" smtClean="0"/>
              <a:t> داشته‌اند اتفاق می‌افتد. افسردگی درمان نشده می‌تواند شما را در خطر بیشتری برای مرگ در سال‌های اول پس از سکته قلبی قرار دهد. ابتلا به کم‌کاری </a:t>
            </a:r>
            <a:r>
              <a:rPr lang="fa-IR" sz="2400" u="sng" dirty="0" smtClean="0">
                <a:hlinkClick r:id="rId12" tooltip="تیروئید"/>
              </a:rPr>
              <a:t>تیروئید</a:t>
            </a:r>
            <a:r>
              <a:rPr lang="fa-IR" sz="2400" dirty="0" smtClean="0"/>
              <a:t> حتی اگر خفیف باشد هم می‌تواند باعث بروز افسردگی شود</a:t>
            </a:r>
            <a:endParaRPr lang="en-US" sz="2400" dirty="0" smtClean="0"/>
          </a:p>
          <a:p>
            <a:pPr algn="r" rtl="1">
              <a:buFontTx/>
              <a:buNone/>
            </a:pPr>
            <a:r>
              <a:rPr lang="fa-IR" sz="2400" dirty="0" smtClean="0"/>
              <a:t> </a:t>
            </a:r>
            <a:endParaRPr lang="en-US" sz="2400" dirty="0" smtClean="0"/>
          </a:p>
          <a:p>
            <a:pPr algn="r" rtl="1">
              <a:buFontTx/>
              <a:buNone/>
            </a:pPr>
            <a:r>
              <a:rPr lang="fa-IR" sz="2400" dirty="0" smtClean="0"/>
              <a:t>(1)</a:t>
            </a:r>
            <a:endParaRPr lang="en-US" sz="2400" dirty="0" smtClean="0"/>
          </a:p>
          <a:p>
            <a:pPr algn="r" rtl="1">
              <a:buFontTx/>
              <a:buNone/>
            </a:pPr>
            <a:r>
              <a:rPr lang="fa-IR" sz="2400" dirty="0" smtClean="0"/>
              <a:t> </a:t>
            </a:r>
            <a:endParaRPr lang="en-US" sz="2400" dirty="0" smtClean="0"/>
          </a:p>
          <a:p>
            <a:pPr algn="r" rtl="1">
              <a:buFontTx/>
              <a:buNone/>
            </a:pPr>
            <a:r>
              <a:rPr lang="fa-IR" sz="2400" dirty="0" smtClean="0"/>
              <a:t> </a:t>
            </a:r>
            <a:endParaRPr lang="en-US" sz="2400" dirty="0" smtClean="0"/>
          </a:p>
          <a:p>
            <a:pPr algn="r" rtl="1">
              <a:buFontTx/>
              <a:buNone/>
            </a:pPr>
            <a:r>
              <a:rPr lang="fa-IR" sz="2400" dirty="0" smtClean="0"/>
              <a:t> </a:t>
            </a:r>
            <a:endParaRPr lang="en-US" sz="2400" dirty="0" smtClean="0"/>
          </a:p>
          <a:p>
            <a:pPr algn="r" rtl="1">
              <a:buFontTx/>
              <a:buNone/>
            </a:pPr>
            <a:r>
              <a:rPr lang="fa-IR" sz="2400" dirty="0" smtClean="0"/>
              <a:t> </a:t>
            </a:r>
            <a:endParaRPr lang="en-US" sz="2400" dirty="0" smtClean="0"/>
          </a:p>
          <a:p>
            <a:pPr algn="r" rtl="1">
              <a:buFontTx/>
              <a:buNone/>
            </a:pPr>
            <a:r>
              <a:rPr lang="fa-IR" sz="2400" dirty="0" smtClean="0"/>
              <a:t>علل روانی اجتماعی (</a:t>
            </a:r>
            <a:r>
              <a:rPr lang="en-US" sz="2400" dirty="0" smtClean="0"/>
              <a:t>psychosocial</a:t>
            </a:r>
            <a:r>
              <a:rPr lang="fa-IR" sz="2400" dirty="0" smtClean="0"/>
              <a:t>) </a:t>
            </a:r>
            <a:endParaRPr lang="en-US" sz="2400" dirty="0" smtClean="0"/>
          </a:p>
          <a:p>
            <a:pPr algn="r" rtl="1">
              <a:buFontTx/>
              <a:buNone/>
            </a:pPr>
            <a:r>
              <a:rPr lang="fa-IR" sz="2400" u="sng" dirty="0" smtClean="0">
                <a:hlinkClick r:id="rId13" tooltip="استرس"/>
              </a:rPr>
              <a:t>استرس</a:t>
            </a:r>
            <a:r>
              <a:rPr lang="fa-IR" sz="2400" dirty="0" smtClean="0"/>
              <a:t>: وقایع پراسترس زندگی، به ویژه از دست دادن یا تهدید به از دست دادن یک فرد محبوب یا شغل می‌تواند محرک افسردگی باشد.</a:t>
            </a:r>
            <a:endParaRPr lang="en-US" sz="2400" dirty="0" smtClean="0"/>
          </a:p>
          <a:p>
            <a:pPr algn="r" rtl="1">
              <a:buFontTx/>
              <a:buNone/>
            </a:pP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a:bodyPr>
          <a:lstStyle/>
          <a:p>
            <a:pPr algn="r" rtl="1">
              <a:buFontTx/>
              <a:buNone/>
            </a:pPr>
            <a:r>
              <a:rPr lang="fa-IR" sz="2400" dirty="0" smtClean="0"/>
              <a:t>عوامل اجتماعی: نارضایتی از </a:t>
            </a:r>
            <a:r>
              <a:rPr lang="fa-IR" sz="2400" u="sng" dirty="0" smtClean="0">
                <a:hlinkClick r:id="rId2" tooltip="جامعه"/>
              </a:rPr>
              <a:t>جامعه</a:t>
            </a:r>
            <a:r>
              <a:rPr lang="fa-IR" sz="2400" dirty="0" smtClean="0"/>
              <a:t> و عوامل روانی مرتبط با اجتماع نیز می‌توانند نقش داشته باشند.</a:t>
            </a:r>
            <a:endParaRPr lang="en-US" sz="2400" dirty="0" smtClean="0"/>
          </a:p>
          <a:p>
            <a:pPr algn="r" rtl="1">
              <a:buFontTx/>
              <a:buNone/>
            </a:pPr>
            <a:r>
              <a:rPr lang="fa-IR" sz="2400" dirty="0" smtClean="0"/>
              <a:t>شخصیت: </a:t>
            </a:r>
            <a:r>
              <a:rPr lang="fa-IR" sz="2400" u="sng" dirty="0" smtClean="0">
                <a:hlinkClick r:id="rId3" tooltip="صفات شخصیتی"/>
              </a:rPr>
              <a:t>صفات شخصیتی</a:t>
            </a:r>
            <a:r>
              <a:rPr lang="fa-IR" sz="2400" dirty="0" smtClean="0"/>
              <a:t> خاصی مانند </a:t>
            </a:r>
            <a:r>
              <a:rPr lang="fa-IR" sz="2400" u="sng" dirty="0" smtClean="0">
                <a:hlinkClick r:id="rId4" tooltip="اعتماد به نفس"/>
              </a:rPr>
              <a:t>اعتماد به نفس</a:t>
            </a:r>
            <a:r>
              <a:rPr lang="fa-IR" sz="2400" dirty="0" smtClean="0"/>
              <a:t> پایین و </a:t>
            </a:r>
            <a:r>
              <a:rPr lang="fa-IR" sz="2400" u="sng" dirty="0" smtClean="0">
                <a:hlinkClick r:id="rId5" tooltip="وابستگی"/>
              </a:rPr>
              <a:t>وابستگی</a:t>
            </a:r>
            <a:r>
              <a:rPr lang="fa-IR" sz="2400" dirty="0" smtClean="0"/>
              <a:t> شدید، </a:t>
            </a:r>
            <a:r>
              <a:rPr lang="fa-IR" sz="2400" u="sng" dirty="0" smtClean="0">
                <a:hlinkClick r:id="rId6" tooltip="بدبینی (صفحه وجود ندارد)"/>
              </a:rPr>
              <a:t>بدبینی</a:t>
            </a:r>
            <a:r>
              <a:rPr lang="fa-IR" sz="2400" dirty="0" smtClean="0"/>
              <a:t> و حساسیت در برابر استرسها می‌تواند فرد را مستعد افسردگی نماید. شخصیتی </a:t>
            </a:r>
            <a:r>
              <a:rPr lang="fa-IR" sz="2400" u="sng" dirty="0" smtClean="0">
                <a:hlinkClick r:id="rId7" tooltip="وسواس"/>
              </a:rPr>
              <a:t>وسواسی</a:t>
            </a:r>
            <a:r>
              <a:rPr lang="fa-IR" sz="2400" dirty="0" smtClean="0"/>
              <a:t>، منظم و جدی، </a:t>
            </a:r>
            <a:r>
              <a:rPr lang="fa-IR" sz="2400" u="sng" dirty="0" smtClean="0">
                <a:hlinkClick r:id="rId8" tooltip="کمال‌گرایی (صفحه وجود ندارد)"/>
              </a:rPr>
              <a:t>کمال‌گرا</a:t>
            </a:r>
            <a:r>
              <a:rPr lang="fa-IR" sz="2400" dirty="0" smtClean="0"/>
              <a:t>، یا شدیداً وابسته نیز احتمال ابتلا به افسردگی را افزایش می‌دهند.</a:t>
            </a:r>
            <a:endParaRPr lang="en-US" sz="2400" dirty="0" smtClean="0"/>
          </a:p>
          <a:p>
            <a:pPr algn="r" rtl="1">
              <a:buFontTx/>
              <a:buNone/>
            </a:pPr>
            <a:r>
              <a:rPr lang="fa-IR" sz="2400" dirty="0" smtClean="0"/>
              <a:t>شکست در زندگی: شکست در کار، </a:t>
            </a:r>
            <a:r>
              <a:rPr lang="fa-IR" sz="2400" u="sng" dirty="0" smtClean="0">
                <a:hlinkClick r:id="rId9" tooltip="ازدواج"/>
              </a:rPr>
              <a:t>ازدواج</a:t>
            </a:r>
            <a:r>
              <a:rPr lang="fa-IR" sz="2400" dirty="0" smtClean="0"/>
              <a:t>، یا روابط با دیگران می‌تواند باعث بروز افسردگی شود، </a:t>
            </a:r>
            <a:r>
              <a:rPr lang="fa-IR" sz="2400" u="sng" dirty="0" smtClean="0">
                <a:hlinkClick r:id="rId10" tooltip="مرگ"/>
              </a:rPr>
              <a:t>مرگ</a:t>
            </a:r>
            <a:r>
              <a:rPr lang="fa-IR" sz="2400" dirty="0" smtClean="0"/>
              <a:t> یا فقدان یکی از عزیزان، از دست دادن یک چیز مهم (شغل، خانه، سرمایه‌)، تغییر شغل یا نقل مکان به یک جای جدید، انجام بعضی از اعمال جراحی مثل برداشتن پستان به علت </a:t>
            </a:r>
            <a:r>
              <a:rPr lang="fa-IR" sz="2400" u="sng" dirty="0" smtClean="0">
                <a:hlinkClick r:id="rId11" tooltip="سرطان"/>
              </a:rPr>
              <a:t>سرطان</a:t>
            </a:r>
            <a:r>
              <a:rPr lang="fa-IR" sz="2400" dirty="0" smtClean="0"/>
              <a:t>، گذر از یک مرحله از زندگی به مرحله‌ای دیگر، مثلاً </a:t>
            </a:r>
            <a:r>
              <a:rPr lang="fa-IR" sz="2400" u="sng" dirty="0" smtClean="0">
                <a:hlinkClick r:id="rId12" tooltip="یائسگی"/>
              </a:rPr>
              <a:t>یائسگی</a:t>
            </a:r>
            <a:r>
              <a:rPr lang="fa-IR" sz="2400" dirty="0" smtClean="0"/>
              <a:t> یا </a:t>
            </a:r>
            <a:r>
              <a:rPr lang="fa-IR" sz="2400" u="sng" dirty="0" smtClean="0">
                <a:hlinkClick r:id="rId13" tooltip="بازنشستگی"/>
              </a:rPr>
              <a:t>بازنشستگی</a:t>
            </a:r>
            <a:r>
              <a:rPr lang="fa-IR" sz="2400" dirty="0" smtClean="0"/>
              <a:t>. (۴)</a:t>
            </a:r>
            <a:endParaRPr lang="en-US" sz="2400" dirty="0" smtClean="0"/>
          </a:p>
          <a:p>
            <a:pPr algn="r" rtl="1">
              <a:buFontTx/>
              <a:buNone/>
            </a:pPr>
            <a:r>
              <a:rPr lang="fa-IR" sz="2400" dirty="0" smtClean="0"/>
              <a:t>بیماری‌های روانی:اضطراب، عقب‌افتادگی ذهنی، فراموشی، اختلال خوردن و سوء مصرف مواد.</a:t>
            </a:r>
            <a:endParaRPr lang="en-US" sz="2400" dirty="0" smtClean="0"/>
          </a:p>
          <a:p>
            <a:pPr algn="r" rtl="1">
              <a:buFontTx/>
              <a:buNone/>
            </a:pPr>
            <a:r>
              <a:rPr lang="fa-IR" sz="2400" dirty="0" smtClean="0"/>
              <a:t>شیوع </a:t>
            </a:r>
            <a:endParaRPr lang="en-US" sz="2400" dirty="0" smtClean="0"/>
          </a:p>
          <a:p>
            <a:pPr algn="r" rtl="1">
              <a:buFontTx/>
              <a:buNone/>
            </a:pPr>
            <a:r>
              <a:rPr lang="fa-IR" sz="2400" dirty="0" smtClean="0"/>
              <a:t>شیوع بیماری در زنان دوبرابر مردان است. در مردان میزان ابتلا ۵-۱۲ درصد و در زنان ۱۴-۱۹ درصد است. سن بروز بیماری در حدود ۳۰ سالگی است.</a:t>
            </a:r>
            <a:endParaRPr lang="en-US" sz="2400" dirty="0" smtClean="0"/>
          </a:p>
          <a:p>
            <a:pPr algn="r" rtl="1">
              <a:buFontTx/>
              <a:buNone/>
            </a:pP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lstStyle/>
          <a:p>
            <a:pPr algn="r" rtl="1">
              <a:buFontTx/>
              <a:buNone/>
            </a:pPr>
            <a:r>
              <a:rPr lang="fa-IR" sz="2400" dirty="0" smtClean="0"/>
              <a:t>علائم </a:t>
            </a:r>
            <a:endParaRPr lang="en-US" sz="2400" dirty="0" smtClean="0"/>
          </a:p>
          <a:p>
            <a:pPr algn="r" rtl="1">
              <a:buFontTx/>
              <a:buNone/>
            </a:pPr>
            <a:r>
              <a:rPr lang="fa-IR" sz="2400" dirty="0" smtClean="0"/>
              <a:t>محتوی تفکر </a:t>
            </a:r>
            <a:endParaRPr lang="en-US" sz="2400" dirty="0" smtClean="0"/>
          </a:p>
          <a:p>
            <a:pPr algn="r" rtl="1">
              <a:buFontTx/>
              <a:buNone/>
            </a:pPr>
            <a:r>
              <a:rPr lang="fa-IR" sz="2400" dirty="0" smtClean="0"/>
              <a:t>۶۰ درصد بیماران افسرده فکر </a:t>
            </a:r>
            <a:r>
              <a:rPr lang="fa-IR" sz="2400" u="sng" dirty="0" smtClean="0">
                <a:hlinkClick r:id="rId2" tooltip="خودکشی"/>
              </a:rPr>
              <a:t>خودکشی</a:t>
            </a:r>
            <a:r>
              <a:rPr lang="fa-IR" sz="2400" dirty="0" smtClean="0"/>
              <a:t> دارند و ۱۵ درصدشان دست به خودکشی می‌زنند. حس نافذ نومیدی، احساس گناه به خاطر چیزهای کم‌اهمیت یا خیالی، احساس بی‌ارزشی و </a:t>
            </a:r>
            <a:r>
              <a:rPr lang="fa-IR" sz="2400" u="sng" dirty="0" smtClean="0">
                <a:hlinkClick r:id="rId3" tooltip="توهم"/>
              </a:rPr>
              <a:t>توهمات</a:t>
            </a:r>
            <a:r>
              <a:rPr lang="fa-IR" sz="2400" dirty="0" smtClean="0"/>
              <a:t> و </a:t>
            </a:r>
            <a:r>
              <a:rPr lang="fa-IR" sz="2400" u="sng" dirty="0" smtClean="0">
                <a:hlinkClick r:id="rId4" tooltip="هذیان"/>
              </a:rPr>
              <a:t>هذیان‌های</a:t>
            </a:r>
            <a:r>
              <a:rPr lang="fa-IR" sz="2400" dirty="0" smtClean="0"/>
              <a:t> نیست‌انگارانه و </a:t>
            </a:r>
            <a:r>
              <a:rPr lang="fa-IR" sz="2400" u="sng" dirty="0" smtClean="0">
                <a:hlinkClick r:id="rId5" tooltip="وسواس فکری"/>
              </a:rPr>
              <a:t>نشخوار ذهنی وسواسی</a:t>
            </a:r>
            <a:r>
              <a:rPr lang="fa-IR" sz="2400" dirty="0" smtClean="0"/>
              <a:t> در بسیاری از آن‌ها آشکار است.</a:t>
            </a:r>
            <a:endParaRPr lang="en-US" sz="2400" dirty="0" smtClean="0"/>
          </a:p>
          <a:p>
            <a:pPr algn="r" rtl="1">
              <a:buFontTx/>
              <a:buNone/>
            </a:pPr>
            <a:r>
              <a:rPr lang="fa-IR" sz="2400" dirty="0" smtClean="0"/>
              <a:t>نظام حسی </a:t>
            </a:r>
            <a:endParaRPr lang="en-US" sz="2400" dirty="0" smtClean="0"/>
          </a:p>
          <a:p>
            <a:pPr algn="r" rtl="1">
              <a:buFontTx/>
              <a:buNone/>
            </a:pPr>
            <a:r>
              <a:rPr lang="fa-IR" sz="2400" dirty="0" smtClean="0"/>
              <a:t>حواس پرتی، دشواری در </a:t>
            </a:r>
            <a:r>
              <a:rPr lang="fa-IR" sz="2400" u="sng" dirty="0" smtClean="0">
                <a:hlinkClick r:id="rId6" tooltip="تمرکز"/>
              </a:rPr>
              <a:t>تمرکز</a:t>
            </a:r>
            <a:r>
              <a:rPr lang="fa-IR" sz="2400" dirty="0" smtClean="0"/>
              <a:t>، اختلال </a:t>
            </a:r>
            <a:r>
              <a:rPr lang="fa-IR" sz="2400" u="sng" dirty="0" smtClean="0">
                <a:hlinkClick r:id="rId7" tooltip="حافظه"/>
              </a:rPr>
              <a:t>حافظه</a:t>
            </a:r>
            <a:r>
              <a:rPr lang="fa-IR" sz="2400" dirty="0" smtClean="0"/>
              <a:t>، گیجی و گاه اختلال در </a:t>
            </a:r>
            <a:r>
              <a:rPr lang="fa-IR" sz="2400" u="sng" dirty="0" smtClean="0">
                <a:hlinkClick r:id="rId8" tooltip="تفکر انتزاعی (صفحه وجود ندارد)"/>
              </a:rPr>
              <a:t>تفکر انتزاعی</a:t>
            </a:r>
            <a:r>
              <a:rPr lang="fa-IR" sz="2400" dirty="0" smtClean="0"/>
              <a:t> (به‌ویژه در سالمندان) شایع است</a:t>
            </a:r>
            <a:endParaRPr lang="en-US" sz="2400" dirty="0" smtClean="0"/>
          </a:p>
          <a:p>
            <a:pPr algn="r" rtl="1">
              <a:buFontTx/>
              <a:buNone/>
            </a:pP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lstStyle/>
          <a:p>
            <a:pPr algn="r" rtl="1">
              <a:buFontTx/>
              <a:buNone/>
            </a:pPr>
            <a:r>
              <a:rPr lang="fa-IR" sz="2400" b="1" dirty="0" smtClean="0"/>
              <a:t>وضعیت ظاهری </a:t>
            </a:r>
            <a:endParaRPr lang="en-US" sz="2400" dirty="0" smtClean="0"/>
          </a:p>
          <a:p>
            <a:pPr algn="r" rtl="1">
              <a:buFontTx/>
              <a:buNone/>
            </a:pPr>
            <a:r>
              <a:rPr lang="fa-IR" sz="2400" dirty="0" smtClean="0"/>
              <a:t>غمگینی، </a:t>
            </a:r>
            <a:r>
              <a:rPr lang="fa-IR" sz="2400" u="sng" dirty="0" smtClean="0">
                <a:hlinkClick r:id="rId2" tooltip="گریه"/>
              </a:rPr>
              <a:t>گریه</a:t>
            </a:r>
            <a:r>
              <a:rPr lang="fa-IR" sz="2400" dirty="0" smtClean="0"/>
              <a:t> بی‌دلیل، از دست دادن علاقه و ناتوانی از لذت بردن، بی‌حالی و </a:t>
            </a:r>
            <a:r>
              <a:rPr lang="fa-IR" sz="2400" u="sng" dirty="0" smtClean="0">
                <a:hlinkClick r:id="rId3" tooltip="خستگی"/>
              </a:rPr>
              <a:t>خستگی</a:t>
            </a:r>
            <a:r>
              <a:rPr lang="fa-IR" sz="2400" dirty="0" smtClean="0"/>
              <a:t>، بی‌قراری، </a:t>
            </a:r>
            <a:r>
              <a:rPr lang="fa-IR" sz="2400" u="sng" dirty="0" smtClean="0">
                <a:hlinkClick r:id="rId4" tooltip="زودرنجی (صفحه وجود ندارد)"/>
              </a:rPr>
              <a:t>زودرنجی</a:t>
            </a:r>
            <a:r>
              <a:rPr lang="fa-IR" sz="2400" dirty="0" smtClean="0"/>
              <a:t>، مشکلات </a:t>
            </a:r>
            <a:r>
              <a:rPr lang="fa-IR" sz="2400" u="sng" dirty="0" smtClean="0">
                <a:hlinkClick r:id="rId5" tooltip="خواب"/>
              </a:rPr>
              <a:t>خواب</a:t>
            </a:r>
            <a:r>
              <a:rPr lang="fa-IR" sz="2400" dirty="0" smtClean="0"/>
              <a:t> (شامل دشواری در خوابیدن، خواب زیاد و ناراحت) زیاد مشاهده می‌شود.</a:t>
            </a:r>
            <a:endParaRPr lang="en-US" sz="2400" dirty="0" smtClean="0"/>
          </a:p>
          <a:p>
            <a:pPr algn="r" rtl="1">
              <a:buFontTx/>
              <a:buNone/>
            </a:pPr>
            <a:r>
              <a:rPr lang="fa-IR" sz="2400" dirty="0" smtClean="0"/>
              <a:t>کندی یا برعکس تحریک پذیری روانی حرکتی و بی‌توجهی به ظاهر شخصی بسیار شایع است. تکلم خودانگیخته کم یا به کلی غایب است. مکث‌های طولانی در کلام، استفاده از واژگان تک‌سیلابی و صدای آهسته و یکنواخت از ویژگی‌های گفتاری معمول است. </a:t>
            </a: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lstStyle/>
          <a:p>
            <a:pPr algn="r" rtl="1">
              <a:buFontTx/>
              <a:buNone/>
            </a:pPr>
            <a:r>
              <a:rPr lang="fa-IR" sz="2400" b="1" dirty="0" smtClean="0"/>
              <a:t> </a:t>
            </a:r>
            <a:endParaRPr lang="en-US" sz="2400" dirty="0" smtClean="0"/>
          </a:p>
          <a:p>
            <a:pPr algn="r" rtl="1">
              <a:buFontTx/>
              <a:buNone/>
            </a:pPr>
            <a:r>
              <a:rPr lang="fa-IR" sz="2400" b="1" dirty="0" smtClean="0"/>
              <a:t>خصوصیات مرتبط با سن </a:t>
            </a:r>
            <a:endParaRPr lang="en-US" sz="2400" dirty="0" smtClean="0"/>
          </a:p>
          <a:p>
            <a:pPr algn="r" rtl="1">
              <a:buFontTx/>
              <a:buNone/>
            </a:pPr>
            <a:r>
              <a:rPr lang="fa-IR" sz="2400" dirty="0" smtClean="0"/>
              <a:t>افسردگی در سنین مختلف ممکن است خصوصیات متفاوتی داشته باشد. در دوران پیش از </a:t>
            </a:r>
            <a:r>
              <a:rPr lang="fa-IR" sz="2400" u="sng" dirty="0" smtClean="0">
                <a:hlinkClick r:id="rId2" tooltip="بلوغ"/>
              </a:rPr>
              <a:t>بلوغ</a:t>
            </a:r>
            <a:r>
              <a:rPr lang="fa-IR" sz="2400" dirty="0" smtClean="0"/>
              <a:t> شکایات جسمی، توهمات شنوائی (شنیدن صداهای ناموجود)، </a:t>
            </a:r>
            <a:r>
              <a:rPr lang="fa-IR" sz="2400" u="sng" dirty="0" smtClean="0">
                <a:hlinkClick r:id="rId3" tooltip="اضطراب"/>
              </a:rPr>
              <a:t>اضطراب</a:t>
            </a:r>
            <a:r>
              <a:rPr lang="fa-IR" sz="2400" dirty="0" smtClean="0"/>
              <a:t> و انواع فوبی‌ها بیشتر دیده می‌شود. در نوجوانی سوءمصرف مواد، رفتارهای ضداجتماعی، مسائل مربوط به مدرسه (فرار از </a:t>
            </a:r>
            <a:r>
              <a:rPr lang="fa-IR" sz="2400" u="sng" dirty="0" smtClean="0">
                <a:hlinkClick r:id="rId4" tooltip="مدرسه"/>
              </a:rPr>
              <a:t>مدرسه</a:t>
            </a:r>
            <a:r>
              <a:rPr lang="fa-IR" sz="2400" dirty="0" smtClean="0"/>
              <a:t>، مشکلات تحصیلی) و عدم رعایت </a:t>
            </a:r>
            <a:r>
              <a:rPr lang="fa-IR" sz="2400" u="sng" dirty="0" smtClean="0">
                <a:hlinkClick r:id="rId5" tooltip="بهداشت"/>
              </a:rPr>
              <a:t>بهداشت</a:t>
            </a:r>
            <a:r>
              <a:rPr lang="fa-IR" sz="2400" dirty="0" smtClean="0"/>
              <a:t> و در سالمندی فراموشی، حواس‌پرتی و نقص‌های شناختی (مانند اختلالات حافظه و گیجی) بیشتر مشاهده می‌شود.</a:t>
            </a:r>
            <a:endParaRPr lang="en-US" sz="2400" dirty="0" smtClean="0"/>
          </a:p>
          <a:p>
            <a:pPr algn="r" rtl="1">
              <a:buFontTx/>
              <a:buNone/>
            </a:pPr>
            <a:r>
              <a:rPr lang="fa-IR" sz="2400" b="1" dirty="0" smtClean="0"/>
              <a:t>خصوصیات پیوسته </a:t>
            </a:r>
            <a:endParaRPr lang="en-US" sz="2400" dirty="0" smtClean="0"/>
          </a:p>
          <a:p>
            <a:pPr algn="r" rtl="1">
              <a:buFontTx/>
              <a:buNone/>
            </a:pPr>
            <a:r>
              <a:rPr lang="fa-IR" sz="2400" dirty="0" smtClean="0"/>
              <a:t>ناراحتی‌های جسمانی نیز در بیماران بیشتر دیده می‌شود و ممکن است افسردگی را بپوشاند و بسیاری اوقات علل روانی دارد. </a:t>
            </a:r>
            <a:r>
              <a:rPr lang="fa-IR" sz="2400" u="sng" dirty="0" smtClean="0">
                <a:hlinkClick r:id="rId6" tooltip="سردرد"/>
              </a:rPr>
              <a:t>سردرد</a:t>
            </a:r>
            <a:r>
              <a:rPr lang="fa-IR" sz="2400" dirty="0" smtClean="0"/>
              <a:t>، اختلالات گوارشی، </a:t>
            </a:r>
            <a:r>
              <a:rPr lang="fa-IR" sz="2400" u="sng" dirty="0" smtClean="0">
                <a:hlinkClick r:id="rId7" tooltip="یبوست"/>
              </a:rPr>
              <a:t>یبوست</a:t>
            </a:r>
            <a:r>
              <a:rPr lang="fa-IR" sz="2400" dirty="0" smtClean="0"/>
              <a:t>، شکایات قلبی و ادراری-تناسلی از جمله آن‌ها هستند</a:t>
            </a: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a:bodyPr>
          <a:lstStyle/>
          <a:p>
            <a:pPr algn="r" rtl="1">
              <a:buFontTx/>
              <a:buNone/>
            </a:pPr>
            <a:r>
              <a:rPr lang="fa-IR" sz="2400" b="1" dirty="0" smtClean="0"/>
              <a:t>درمان </a:t>
            </a:r>
            <a:endParaRPr lang="en-US" sz="2400" dirty="0" smtClean="0"/>
          </a:p>
          <a:p>
            <a:pPr algn="r" rtl="1">
              <a:buFontTx/>
              <a:buNone/>
            </a:pPr>
            <a:r>
              <a:rPr lang="fa-IR" sz="2400" dirty="0" smtClean="0"/>
              <a:t>درمان‌های ضدافسردگی را می‌توان به دو دسته کلی دارویی و غیردارویی تقسیم کرد. اثربخشی هر دو این درمان‌ها در مطالعات فراوانی مشاهده شده‌است. در موارد شدید استفاده از </a:t>
            </a:r>
            <a:r>
              <a:rPr lang="fa-IR" sz="2400" u="sng" dirty="0" smtClean="0">
                <a:hlinkClick r:id="rId2" tooltip="داروهای ضد افسردگی"/>
              </a:rPr>
              <a:t>داروهای ضد افسردگی</a:t>
            </a:r>
            <a:r>
              <a:rPr lang="fa-IR" sz="2400" dirty="0" smtClean="0"/>
              <a:t> بهترین گزینه‌است. این داروها در دهه‌های اخیر از نظر کمی و کیفی رشد فراوانی داشته‌اند به شکلی که امروزه دیگر فاقد عوارض شدید و ناتوان‌کننده هستند. رواندرمانی‌های شناختی-رفتاری و در برخی موارد تحلیلی نیز در درمان افسردگی موثر هستند. </a:t>
            </a:r>
            <a:endParaRPr lang="en-US" sz="2400" dirty="0" smtClean="0"/>
          </a:p>
          <a:p>
            <a:pPr algn="r" rtl="1">
              <a:buFontTx/>
              <a:buNone/>
            </a:pP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a:bodyPr>
          <a:lstStyle/>
          <a:p>
            <a:pPr algn="r" rtl="1">
              <a:buFontTx/>
              <a:buNone/>
            </a:pPr>
            <a:r>
              <a:rPr lang="fa-IR" sz="2400" dirty="0" smtClean="0"/>
              <a:t>در موارد خفیف‌تری که هنوز افسردگی در حد یک اختلال ظاهر نشده‌است، انجام کارهایی برای کاهش فشار و استرس از جمله خرد کردن کارهای بزرگ به کارهای کوچک، حق تقدم (برای) برخی (کارها) قرار دادن و انجام دادن هرآنچه که می‌توانید به همان اندازه که می‌توانید، ورزش معتدل (ملایم)، رفتن به یک </a:t>
            </a:r>
            <a:r>
              <a:rPr lang="fa-IR" sz="2400" u="sng" dirty="0" smtClean="0">
                <a:hlinkClick r:id="rId2" tooltip="سینما"/>
              </a:rPr>
              <a:t>سینما</a:t>
            </a:r>
            <a:r>
              <a:rPr lang="fa-IR" sz="2400" dirty="0" smtClean="0"/>
              <a:t>، شرکت کردن در یک (مراسم) مذهبی، اجتماعی، یا سایر فعالیتهایی که ممکن است به شما کمک کنند، صحبت و همنشینی با دوستان و خانواده، خودداری از مصرف الکل، برخورداری از </a:t>
            </a:r>
            <a:r>
              <a:rPr lang="fa-IR" sz="2400" u="sng" dirty="0" smtClean="0">
                <a:hlinkClick r:id="rId3" tooltip="رژیم غذایی"/>
              </a:rPr>
              <a:t>رژیم غذایی</a:t>
            </a:r>
            <a:r>
              <a:rPr lang="fa-IR" sz="2400" dirty="0" smtClean="0"/>
              <a:t> متعادل و کم‌چرب، مثبت‌اندیشی، تماشای فیلم‌های خنده‌دار و شاد، رفتن به مسافرت، سهیم شدن در فعالیت‌هایی که می‌تواند مفید باشد و احساس بهتری برای شما به‌وجود بیاورد. (۵).نوروفیدبک (</a:t>
            </a:r>
            <a:r>
              <a:rPr lang="en-US" sz="2400" u="sng" dirty="0" err="1" smtClean="0">
                <a:hlinkClick r:id="rId4" tooltip="نوروفیدبک"/>
              </a:rPr>
              <a:t>neurofeedback</a:t>
            </a:r>
            <a:r>
              <a:rPr lang="fa-IR" sz="2400" dirty="0" smtClean="0"/>
              <a:t>)و تحریک مغناتیسی مغز از روش های جدید در درمان افسردگی است.</a:t>
            </a:r>
            <a:r>
              <a:rPr lang="fa-IR" sz="2400" u="sng" baseline="30000" dirty="0" smtClean="0">
                <a:hlinkClick r:id="rId5"/>
              </a:rPr>
              <a:t>[۲]</a:t>
            </a:r>
            <a:r>
              <a:rPr lang="fa-IR" sz="2400" dirty="0" smtClean="0"/>
              <a:t>.</a:t>
            </a:r>
            <a:endParaRPr lang="en-US" sz="2400" dirty="0"/>
          </a:p>
        </p:txBody>
      </p:sp>
      <p:sp>
        <p:nvSpPr>
          <p:cNvPr id="4" name="Slide Number Placeholder 3"/>
          <p:cNvSpPr>
            <a:spLocks noGrp="1"/>
          </p:cNvSpPr>
          <p:nvPr>
            <p:ph type="sldNum" sz="quarter" idx="15"/>
          </p:nvPr>
        </p:nvSpPr>
        <p:spPr/>
        <p:txBody>
          <a:bodyPr/>
          <a:lstStyle/>
          <a:p>
            <a:fld id="{460B1A6A-2EAB-42FC-80D9-9F1352A67310}" type="slidenum">
              <a:rPr lang="en-US" smtClean="0"/>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TotalTime>
  <Words>846</Words>
  <Application>Microsoft Office PowerPoint</Application>
  <PresentationFormat>On-screen Show (4:3)</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Slide 1</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student</cp:lastModifiedBy>
  <cp:revision>1</cp:revision>
  <dcterms:created xsi:type="dcterms:W3CDTF">2012-12-23T05:28:23Z</dcterms:created>
  <dcterms:modified xsi:type="dcterms:W3CDTF">2012-12-23T05:30:21Z</dcterms:modified>
</cp:coreProperties>
</file>